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4" d="100"/>
          <a:sy n="84" d="100"/>
        </p:scale>
        <p:origin x="1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428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png"/><Relationship Id="rId7" Type="http://schemas.openxmlformats.org/officeDocument/2006/relationships/hyperlink" Target="https://bestplacesofinterest.com/5-wonderful-benefits-of-travellin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hyperlink" Target="https://www.travelthewholeworld.org/2015/11/5-reason-traveling-will-make-you-more-successful.html" TargetMode="External"/><Relationship Id="rId4" Type="http://schemas.openxmlformats.org/officeDocument/2006/relationships/image" Target="../media/image14.jpg"/><Relationship Id="rId9" Type="http://schemas.openxmlformats.org/officeDocument/2006/relationships/hyperlink" Target="https://colegiomanuelrodriguez.cl/mr/exelearning/6IngU5/"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3099"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37272"/>
            <a:ext cx="7477601" cy="1666399"/>
          </a:xfrm>
          <a:prstGeom prst="rect">
            <a:avLst/>
          </a:prstGeom>
          <a:noFill/>
          <a:ln/>
        </p:spPr>
        <p:txBody>
          <a:bodyPr wrap="squar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Introduction to Traveling and Tourism</a:t>
            </a:r>
            <a:endParaRPr lang="en-US" sz="5249" dirty="0"/>
          </a:p>
        </p:txBody>
      </p:sp>
      <p:sp>
        <p:nvSpPr>
          <p:cNvPr id="6" name="Text 2"/>
          <p:cNvSpPr/>
          <p:nvPr/>
        </p:nvSpPr>
        <p:spPr>
          <a:xfrm>
            <a:off x="6319599" y="4936927"/>
            <a:ext cx="7477601" cy="355402"/>
          </a:xfrm>
          <a:prstGeom prst="rect">
            <a:avLst/>
          </a:prstGeom>
          <a:noFill/>
          <a:ln/>
        </p:spPr>
        <p:txBody>
          <a:bodyPr wrap="none" rtlCol="0" anchor="t"/>
          <a:lstStyle/>
          <a:p>
            <a:pPr marL="0" indent="0">
              <a:lnSpc>
                <a:spcPts val="2799"/>
              </a:lnSpc>
              <a:buNone/>
            </a:pPr>
            <a:r>
              <a:rPr lang="en-US" kern="0" spc="-35" dirty="0">
                <a:solidFill>
                  <a:srgbClr val="272525"/>
                </a:solidFill>
                <a:latin typeface="Source Sans Pro" pitchFamily="34" charset="0"/>
                <a:ea typeface="Source Sans Pro" pitchFamily="34" charset="-122"/>
                <a:cs typeface="Source Sans Pro" pitchFamily="34" charset="-120"/>
              </a:rPr>
              <a:t>Traveling and tourism open doors to new experiences and cultures</a:t>
            </a: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998470"/>
            <a:ext cx="6665952" cy="833199"/>
          </a:xfrm>
          <a:prstGeom prst="rect">
            <a:avLst/>
          </a:prstGeom>
          <a:noFill/>
          <a:ln/>
        </p:spPr>
        <p:txBody>
          <a:bodyPr wrap="non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The Roar of the Falls</a:t>
            </a:r>
            <a:endParaRPr lang="en-US" sz="5249" dirty="0"/>
          </a:p>
        </p:txBody>
      </p:sp>
      <p:sp>
        <p:nvSpPr>
          <p:cNvPr id="6" name="Text 2"/>
          <p:cNvSpPr/>
          <p:nvPr/>
        </p:nvSpPr>
        <p:spPr>
          <a:xfrm>
            <a:off x="833199" y="4164925"/>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Standing in awe as the thunderous roar of the majestic waterfall creates a sense of wonder and excitement. The streaming water crashes against the rocks, creating a mesmerizing spray and a captivating rainbow in the mist.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87466"/>
            <a:ext cx="5554980"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Mountain Majesty</a:t>
            </a:r>
            <a:endParaRPr lang="en-US" sz="4374" dirty="0"/>
          </a:p>
        </p:txBody>
      </p:sp>
      <p:sp>
        <p:nvSpPr>
          <p:cNvPr id="6" name="Text 2"/>
          <p:cNvSpPr/>
          <p:nvPr/>
        </p:nvSpPr>
        <p:spPr>
          <a:xfrm>
            <a:off x="833199" y="3615095"/>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Explore the breathtaking beauty of the snow-capped peaks adorned with a golden glow from the sunlight. The serene alpine landscape offers an escape into the heart of nature's grandeur.Traverse through winding trails, witness panoramic vistas, and bask in the tranquil aura of majestic mountains.</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149906"/>
            <a:ext cx="5554980"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Foodie Adventures</a:t>
            </a:r>
            <a:endParaRPr lang="en-US" sz="4374" dirty="0"/>
          </a:p>
        </p:txBody>
      </p:sp>
      <p:pic>
        <p:nvPicPr>
          <p:cNvPr id="5" name="Image 1" descr="preencoded.png"/>
          <p:cNvPicPr>
            <a:picLocks noChangeAspect="1"/>
          </p:cNvPicPr>
          <p:nvPr/>
        </p:nvPicPr>
        <p:blipFill>
          <a:blip r:embed="rId4"/>
          <a:stretch>
            <a:fillRect/>
          </a:stretch>
        </p:blipFill>
        <p:spPr>
          <a:xfrm>
            <a:off x="2348389" y="2288619"/>
            <a:ext cx="4800124" cy="2966680"/>
          </a:xfrm>
          <a:prstGeom prst="rect">
            <a:avLst/>
          </a:prstGeom>
        </p:spPr>
      </p:pic>
      <p:sp>
        <p:nvSpPr>
          <p:cNvPr id="6" name="Text 2"/>
          <p:cNvSpPr/>
          <p:nvPr/>
        </p:nvSpPr>
        <p:spPr>
          <a:xfrm>
            <a:off x="2348389" y="5532953"/>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Local Street Food</a:t>
            </a:r>
            <a:endParaRPr lang="en-US" sz="2187" dirty="0"/>
          </a:p>
        </p:txBody>
      </p:sp>
      <p:sp>
        <p:nvSpPr>
          <p:cNvPr id="7" name="Text 3"/>
          <p:cNvSpPr/>
          <p:nvPr/>
        </p:nvSpPr>
        <p:spPr>
          <a:xfrm>
            <a:off x="2348389" y="6013371"/>
            <a:ext cx="4800124"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Explore the vibrant street food markets with a wide variety of cuisines on display amidst a bustling atmosphere.</a:t>
            </a:r>
            <a:endParaRPr lang="en-US" sz="1750" dirty="0"/>
          </a:p>
        </p:txBody>
      </p:sp>
      <p:pic>
        <p:nvPicPr>
          <p:cNvPr id="8" name="Image 2" descr="preencoded.png"/>
          <p:cNvPicPr>
            <a:picLocks noChangeAspect="1"/>
          </p:cNvPicPr>
          <p:nvPr/>
        </p:nvPicPr>
        <p:blipFill>
          <a:blip r:embed="rId5"/>
          <a:stretch>
            <a:fillRect/>
          </a:stretch>
        </p:blipFill>
        <p:spPr>
          <a:xfrm>
            <a:off x="7481768" y="2288619"/>
            <a:ext cx="4800124" cy="2966680"/>
          </a:xfrm>
          <a:prstGeom prst="rect">
            <a:avLst/>
          </a:prstGeom>
        </p:spPr>
      </p:pic>
      <p:sp>
        <p:nvSpPr>
          <p:cNvPr id="9" name="Text 4"/>
          <p:cNvSpPr/>
          <p:nvPr/>
        </p:nvSpPr>
        <p:spPr>
          <a:xfrm>
            <a:off x="7481768" y="5532953"/>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Fine Dining Delights</a:t>
            </a:r>
            <a:endParaRPr lang="en-US" sz="2187" dirty="0"/>
          </a:p>
        </p:txBody>
      </p:sp>
      <p:sp>
        <p:nvSpPr>
          <p:cNvPr id="10" name="Text 5"/>
          <p:cNvSpPr/>
          <p:nvPr/>
        </p:nvSpPr>
        <p:spPr>
          <a:xfrm>
            <a:off x="7481768" y="6013371"/>
            <a:ext cx="4800124"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Indulge in elegant fine dining experiences with beautifully presented gourmet dishes in stylish and sophisticated settings.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088708"/>
            <a:ext cx="5554980"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Bucket List Experiences</a:t>
            </a:r>
            <a:endParaRPr lang="en-US" sz="4374" dirty="0"/>
          </a:p>
        </p:txBody>
      </p:sp>
      <p:pic>
        <p:nvPicPr>
          <p:cNvPr id="5" name="Image 1" descr="preencoded.png"/>
          <p:cNvPicPr>
            <a:picLocks noChangeAspect="1"/>
          </p:cNvPicPr>
          <p:nvPr/>
        </p:nvPicPr>
        <p:blipFill>
          <a:blip r:embed="rId4"/>
          <a:stretch>
            <a:fillRect/>
          </a:stretch>
        </p:blipFill>
        <p:spPr>
          <a:xfrm>
            <a:off x="2348389" y="2227421"/>
            <a:ext cx="3088958" cy="3088958"/>
          </a:xfrm>
          <a:prstGeom prst="rect">
            <a:avLst/>
          </a:prstGeom>
        </p:spPr>
      </p:pic>
      <p:sp>
        <p:nvSpPr>
          <p:cNvPr id="6" name="Text 2"/>
          <p:cNvSpPr/>
          <p:nvPr/>
        </p:nvSpPr>
        <p:spPr>
          <a:xfrm>
            <a:off x="2348389" y="5594033"/>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Hot Air Balloon Ride</a:t>
            </a:r>
            <a:endParaRPr lang="en-US" sz="2187" dirty="0"/>
          </a:p>
        </p:txBody>
      </p:sp>
      <p:sp>
        <p:nvSpPr>
          <p:cNvPr id="7" name="Text 3"/>
          <p:cNvSpPr/>
          <p:nvPr/>
        </p:nvSpPr>
        <p:spPr>
          <a:xfrm>
            <a:off x="2348389" y="6074450"/>
            <a:ext cx="3088958"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Experience the tranquility of soaring above picturesque landscapes at sunrise or sunset.</a:t>
            </a:r>
            <a:endParaRPr lang="en-US" sz="1750" dirty="0"/>
          </a:p>
        </p:txBody>
      </p:sp>
      <p:pic>
        <p:nvPicPr>
          <p:cNvPr id="8" name="Image 2" descr="preencoded.png"/>
          <p:cNvPicPr>
            <a:picLocks noChangeAspect="1"/>
          </p:cNvPicPr>
          <p:nvPr/>
        </p:nvPicPr>
        <p:blipFill>
          <a:blip r:embed="rId5"/>
          <a:stretch>
            <a:fillRect/>
          </a:stretch>
        </p:blipFill>
        <p:spPr>
          <a:xfrm>
            <a:off x="5770602" y="2227421"/>
            <a:ext cx="3088958" cy="3088958"/>
          </a:xfrm>
          <a:prstGeom prst="rect">
            <a:avLst/>
          </a:prstGeom>
        </p:spPr>
      </p:pic>
      <p:sp>
        <p:nvSpPr>
          <p:cNvPr id="9" name="Text 4"/>
          <p:cNvSpPr/>
          <p:nvPr/>
        </p:nvSpPr>
        <p:spPr>
          <a:xfrm>
            <a:off x="5770602" y="5594033"/>
            <a:ext cx="2803208"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Scuba Diving Adventure</a:t>
            </a:r>
            <a:endParaRPr lang="en-US" sz="2187" dirty="0"/>
          </a:p>
        </p:txBody>
      </p:sp>
      <p:sp>
        <p:nvSpPr>
          <p:cNvPr id="10" name="Text 5"/>
          <p:cNvSpPr/>
          <p:nvPr/>
        </p:nvSpPr>
        <p:spPr>
          <a:xfrm>
            <a:off x="5770602" y="6074450"/>
            <a:ext cx="3088958"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Explore vibrant coral reefs and encounter remarkable marine life in crystal-clear waters.</a:t>
            </a:r>
            <a:endParaRPr lang="en-US" sz="1750" dirty="0"/>
          </a:p>
        </p:txBody>
      </p:sp>
      <p:pic>
        <p:nvPicPr>
          <p:cNvPr id="11" name="Image 3" descr="preencoded.png"/>
          <p:cNvPicPr>
            <a:picLocks noChangeAspect="1"/>
          </p:cNvPicPr>
          <p:nvPr/>
        </p:nvPicPr>
        <p:blipFill>
          <a:blip r:embed="rId6"/>
          <a:stretch>
            <a:fillRect/>
          </a:stretch>
        </p:blipFill>
        <p:spPr>
          <a:xfrm>
            <a:off x="9192816" y="2227421"/>
            <a:ext cx="3089077" cy="3089077"/>
          </a:xfrm>
          <a:prstGeom prst="rect">
            <a:avLst/>
          </a:prstGeom>
        </p:spPr>
      </p:pic>
      <p:sp>
        <p:nvSpPr>
          <p:cNvPr id="12" name="Text 6"/>
          <p:cNvSpPr/>
          <p:nvPr/>
        </p:nvSpPr>
        <p:spPr>
          <a:xfrm>
            <a:off x="9192816" y="5594152"/>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Skydiving Thrill</a:t>
            </a:r>
            <a:endParaRPr lang="en-US" sz="2187" dirty="0"/>
          </a:p>
        </p:txBody>
      </p:sp>
      <p:sp>
        <p:nvSpPr>
          <p:cNvPr id="13" name="Text 7"/>
          <p:cNvSpPr/>
          <p:nvPr/>
        </p:nvSpPr>
        <p:spPr>
          <a:xfrm>
            <a:off x="9192816" y="6074569"/>
            <a:ext cx="3089077"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Feel an adrenaline rush as you freefall from an airplane and revel in breathtaking aerial views.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067883"/>
            <a:ext cx="7071122"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Conclusion and Final Thoughts</a:t>
            </a:r>
            <a:endParaRPr lang="en-US" sz="4374" dirty="0"/>
          </a:p>
        </p:txBody>
      </p:sp>
      <p:sp>
        <p:nvSpPr>
          <p:cNvPr id="6" name="Text 2"/>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Thank you for joining us on this journey through theworld of traveling and tourism. We hope these insights have inspired you to plan your next adventure, whether it's exploring new destinations or revisiting old favorites.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665565"/>
            <a:ext cx="9933503" cy="355402"/>
          </a:xfrm>
          <a:prstGeom prst="rect">
            <a:avLst/>
          </a:prstGeom>
          <a:noFill/>
          <a:ln/>
        </p:spPr>
        <p:txBody>
          <a:bodyPr wrap="none" rtlCol="0" anchor="t"/>
          <a:lstStyle/>
          <a:p>
            <a:pPr marL="0" indent="0">
              <a:lnSpc>
                <a:spcPts val="2799"/>
              </a:lnSpc>
              <a:buNone/>
            </a:pPr>
            <a:endParaRPr lang="en-US" sz="1750" dirty="0"/>
          </a:p>
        </p:txBody>
      </p:sp>
      <p:sp>
        <p:nvSpPr>
          <p:cNvPr id="5" name="Text 2"/>
          <p:cNvSpPr/>
          <p:nvPr/>
        </p:nvSpPr>
        <p:spPr>
          <a:xfrm>
            <a:off x="2348389" y="2270879"/>
            <a:ext cx="9933503" cy="355402"/>
          </a:xfrm>
          <a:prstGeom prst="rect">
            <a:avLst/>
          </a:prstGeom>
          <a:noFill/>
          <a:ln/>
        </p:spPr>
        <p:txBody>
          <a:bodyPr wrap="none" rtlCol="0" anchor="t"/>
          <a:lstStyle/>
          <a:p>
            <a:pPr marL="0" indent="0">
              <a:lnSpc>
                <a:spcPts val="2799"/>
              </a:lnSpc>
              <a:buNone/>
            </a:pPr>
            <a:endParaRPr lang="en-US" sz="1750" dirty="0"/>
          </a:p>
        </p:txBody>
      </p:sp>
      <p:sp>
        <p:nvSpPr>
          <p:cNvPr id="6" name="Text 3"/>
          <p:cNvSpPr/>
          <p:nvPr/>
        </p:nvSpPr>
        <p:spPr>
          <a:xfrm>
            <a:off x="2348389" y="2876193"/>
            <a:ext cx="9933503"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4537591" y="3564850"/>
            <a:ext cx="5554980" cy="694373"/>
          </a:xfrm>
          <a:prstGeom prst="rect">
            <a:avLst/>
          </a:prstGeom>
          <a:noFill/>
          <a:ln/>
        </p:spPr>
        <p:txBody>
          <a:bodyPr wrap="none" rtlCol="0" anchor="t"/>
          <a:lstStyle/>
          <a:p>
            <a:pPr marL="0" indent="0" algn="ctr">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THANK YOU!!!</a:t>
            </a:r>
            <a:endParaRPr lang="en-US" sz="4374" dirty="0"/>
          </a:p>
        </p:txBody>
      </p:sp>
      <p:sp>
        <p:nvSpPr>
          <p:cNvPr id="8" name="Text 5"/>
          <p:cNvSpPr/>
          <p:nvPr/>
        </p:nvSpPr>
        <p:spPr>
          <a:xfrm>
            <a:off x="2348389" y="4592479"/>
            <a:ext cx="9933503" cy="355402"/>
          </a:xfrm>
          <a:prstGeom prst="rect">
            <a:avLst/>
          </a:prstGeom>
          <a:noFill/>
          <a:ln/>
        </p:spPr>
        <p:txBody>
          <a:bodyPr wrap="none" rtlCol="0" anchor="t"/>
          <a:lstStyle/>
          <a:p>
            <a:pPr marL="0" indent="0" algn="ctr">
              <a:lnSpc>
                <a:spcPts val="2799"/>
              </a:lnSpc>
              <a:buNone/>
            </a:pPr>
            <a:endParaRPr lang="en-US" sz="1750" dirty="0"/>
          </a:p>
        </p:txBody>
      </p:sp>
      <p:sp>
        <p:nvSpPr>
          <p:cNvPr id="9" name="Text 6"/>
          <p:cNvSpPr/>
          <p:nvPr/>
        </p:nvSpPr>
        <p:spPr>
          <a:xfrm>
            <a:off x="2348389" y="5197793"/>
            <a:ext cx="9933503" cy="355402"/>
          </a:xfrm>
          <a:prstGeom prst="rect">
            <a:avLst/>
          </a:prstGeom>
          <a:noFill/>
          <a:ln/>
        </p:spPr>
        <p:txBody>
          <a:bodyPr wrap="none" rtlCol="0" anchor="t"/>
          <a:lstStyle/>
          <a:p>
            <a:pPr marL="0" indent="0" algn="ctr">
              <a:lnSpc>
                <a:spcPts val="2799"/>
              </a:lnSpc>
              <a:buNone/>
            </a:pPr>
            <a:endParaRPr lang="en-US" sz="1750" dirty="0"/>
          </a:p>
        </p:txBody>
      </p:sp>
      <p:sp>
        <p:nvSpPr>
          <p:cNvPr id="10" name="Text 7"/>
          <p:cNvSpPr/>
          <p:nvPr/>
        </p:nvSpPr>
        <p:spPr>
          <a:xfrm>
            <a:off x="2348389" y="5803106"/>
            <a:ext cx="9933503" cy="355402"/>
          </a:xfrm>
          <a:prstGeom prst="rect">
            <a:avLst/>
          </a:prstGeom>
          <a:noFill/>
          <a:ln/>
        </p:spPr>
        <p:txBody>
          <a:bodyPr wrap="none" rtlCol="0" anchor="t"/>
          <a:lstStyle/>
          <a:p>
            <a:pPr marL="0" indent="0" algn="ctr">
              <a:lnSpc>
                <a:spcPts val="2799"/>
              </a:lnSpc>
              <a:buNone/>
            </a:pPr>
            <a:endParaRPr lang="en-US" sz="1750" dirty="0"/>
          </a:p>
        </p:txBody>
      </p:sp>
      <p:sp>
        <p:nvSpPr>
          <p:cNvPr id="11" name="Text 8"/>
          <p:cNvSpPr/>
          <p:nvPr/>
        </p:nvSpPr>
        <p:spPr>
          <a:xfrm>
            <a:off x="2348389" y="6408420"/>
            <a:ext cx="9933503"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451973" y="599718"/>
            <a:ext cx="6468547" cy="679847"/>
          </a:xfrm>
          <a:prstGeom prst="rect">
            <a:avLst/>
          </a:prstGeom>
          <a:noFill/>
          <a:ln/>
        </p:spPr>
        <p:txBody>
          <a:bodyPr wrap="none" rtlCol="0" anchor="t"/>
          <a:lstStyle/>
          <a:p>
            <a:pPr marL="0" indent="0">
              <a:lnSpc>
                <a:spcPts val="5353"/>
              </a:lnSpc>
              <a:buNone/>
            </a:pPr>
            <a:r>
              <a:rPr lang="en-US" sz="4283" b="1" kern="0" spc="-86" dirty="0">
                <a:solidFill>
                  <a:srgbClr val="000000"/>
                </a:solidFill>
                <a:latin typeface="adonis-web" pitchFamily="34" charset="0"/>
                <a:ea typeface="adonis-web" pitchFamily="34" charset="-122"/>
                <a:cs typeface="adonis-web" pitchFamily="34" charset="-120"/>
              </a:rPr>
              <a:t>Popular Tourist Destinations</a:t>
            </a:r>
            <a:endParaRPr lang="en-US" sz="4283" dirty="0"/>
          </a:p>
        </p:txBody>
      </p:sp>
      <p:pic>
        <p:nvPicPr>
          <p:cNvPr id="5" name="Image 1" descr="preencoded.png"/>
          <p:cNvPicPr>
            <a:picLocks noChangeAspect="1"/>
          </p:cNvPicPr>
          <p:nvPr/>
        </p:nvPicPr>
        <p:blipFill>
          <a:blip r:embed="rId4"/>
          <a:stretch>
            <a:fillRect/>
          </a:stretch>
        </p:blipFill>
        <p:spPr>
          <a:xfrm>
            <a:off x="2451973" y="1714619"/>
            <a:ext cx="3024664" cy="3780830"/>
          </a:xfrm>
          <a:prstGeom prst="rect">
            <a:avLst/>
          </a:prstGeom>
        </p:spPr>
      </p:pic>
      <p:sp>
        <p:nvSpPr>
          <p:cNvPr id="6" name="Text 2"/>
          <p:cNvSpPr/>
          <p:nvPr/>
        </p:nvSpPr>
        <p:spPr>
          <a:xfrm>
            <a:off x="2451973" y="5767388"/>
            <a:ext cx="2719507" cy="339923"/>
          </a:xfrm>
          <a:prstGeom prst="rect">
            <a:avLst/>
          </a:prstGeom>
          <a:noFill/>
          <a:ln/>
        </p:spPr>
        <p:txBody>
          <a:bodyPr wrap="none" rtlCol="0" anchor="t"/>
          <a:lstStyle/>
          <a:p>
            <a:pPr marL="0" indent="0" algn="l">
              <a:lnSpc>
                <a:spcPts val="2677"/>
              </a:lnSpc>
              <a:buNone/>
            </a:pPr>
            <a:r>
              <a:rPr lang="en-US" sz="2141" b="1" kern="0" spc="-43" dirty="0">
                <a:solidFill>
                  <a:srgbClr val="272525"/>
                </a:solidFill>
                <a:latin typeface="adonis-web" pitchFamily="34" charset="0"/>
                <a:ea typeface="adonis-web" pitchFamily="34" charset="-122"/>
                <a:cs typeface="adonis-web" pitchFamily="34" charset="-120"/>
              </a:rPr>
              <a:t>Paris, France</a:t>
            </a:r>
            <a:endParaRPr lang="en-US" sz="2141" dirty="0"/>
          </a:p>
        </p:txBody>
      </p:sp>
      <p:sp>
        <p:nvSpPr>
          <p:cNvPr id="7" name="Text 3"/>
          <p:cNvSpPr/>
          <p:nvPr/>
        </p:nvSpPr>
        <p:spPr>
          <a:xfrm>
            <a:off x="2451973" y="6237803"/>
            <a:ext cx="3024664" cy="1392079"/>
          </a:xfrm>
          <a:prstGeom prst="rect">
            <a:avLst/>
          </a:prstGeom>
          <a:noFill/>
          <a:ln/>
        </p:spPr>
        <p:txBody>
          <a:bodyPr wrap="square" rtlCol="0" anchor="t"/>
          <a:lstStyle/>
          <a:p>
            <a:pPr marL="0" indent="0" algn="l">
              <a:lnSpc>
                <a:spcPts val="2741"/>
              </a:lnSpc>
              <a:buNone/>
            </a:pPr>
            <a:r>
              <a:rPr lang="en-US" sz="1713" kern="0" spc="-34" dirty="0">
                <a:solidFill>
                  <a:srgbClr val="272525"/>
                </a:solidFill>
                <a:latin typeface="Source Sans Pro" pitchFamily="34" charset="0"/>
                <a:ea typeface="Source Sans Pro" pitchFamily="34" charset="-122"/>
                <a:cs typeface="Source Sans Pro" pitchFamily="34" charset="-120"/>
              </a:rPr>
              <a:t>Experience the charm of the City of Love, known for its iconic landmarks, art, and delectable cuisine.</a:t>
            </a:r>
            <a:endParaRPr lang="en-US" sz="1713" dirty="0"/>
          </a:p>
        </p:txBody>
      </p:sp>
      <p:pic>
        <p:nvPicPr>
          <p:cNvPr id="8" name="Image 2" descr="preencoded.png"/>
          <p:cNvPicPr>
            <a:picLocks noChangeAspect="1"/>
          </p:cNvPicPr>
          <p:nvPr/>
        </p:nvPicPr>
        <p:blipFill>
          <a:blip r:embed="rId5"/>
          <a:stretch>
            <a:fillRect/>
          </a:stretch>
        </p:blipFill>
        <p:spPr>
          <a:xfrm>
            <a:off x="5802868" y="1714619"/>
            <a:ext cx="3024664" cy="3780830"/>
          </a:xfrm>
          <a:prstGeom prst="rect">
            <a:avLst/>
          </a:prstGeom>
        </p:spPr>
      </p:pic>
      <p:sp>
        <p:nvSpPr>
          <p:cNvPr id="9" name="Text 4"/>
          <p:cNvSpPr/>
          <p:nvPr/>
        </p:nvSpPr>
        <p:spPr>
          <a:xfrm>
            <a:off x="5802868" y="5767388"/>
            <a:ext cx="2719507" cy="339923"/>
          </a:xfrm>
          <a:prstGeom prst="rect">
            <a:avLst/>
          </a:prstGeom>
          <a:noFill/>
          <a:ln/>
        </p:spPr>
        <p:txBody>
          <a:bodyPr wrap="none" rtlCol="0" anchor="t"/>
          <a:lstStyle/>
          <a:p>
            <a:pPr marL="0" indent="0" algn="l">
              <a:lnSpc>
                <a:spcPts val="2677"/>
              </a:lnSpc>
              <a:buNone/>
            </a:pPr>
            <a:r>
              <a:rPr lang="en-US" sz="2141" b="1" kern="0" spc="-43" dirty="0">
                <a:solidFill>
                  <a:srgbClr val="272525"/>
                </a:solidFill>
                <a:latin typeface="adonis-web" pitchFamily="34" charset="0"/>
                <a:ea typeface="adonis-web" pitchFamily="34" charset="-122"/>
                <a:cs typeface="adonis-web" pitchFamily="34" charset="-120"/>
              </a:rPr>
              <a:t>Grand Canyon, USA</a:t>
            </a:r>
            <a:endParaRPr lang="en-US" sz="2141" dirty="0"/>
          </a:p>
        </p:txBody>
      </p:sp>
      <p:sp>
        <p:nvSpPr>
          <p:cNvPr id="10" name="Text 5"/>
          <p:cNvSpPr/>
          <p:nvPr/>
        </p:nvSpPr>
        <p:spPr>
          <a:xfrm>
            <a:off x="5802868" y="6237803"/>
            <a:ext cx="3024664" cy="1392079"/>
          </a:xfrm>
          <a:prstGeom prst="rect">
            <a:avLst/>
          </a:prstGeom>
          <a:noFill/>
          <a:ln/>
        </p:spPr>
        <p:txBody>
          <a:bodyPr wrap="square" rtlCol="0" anchor="t"/>
          <a:lstStyle/>
          <a:p>
            <a:pPr marL="0" indent="0" algn="l">
              <a:lnSpc>
                <a:spcPts val="2741"/>
              </a:lnSpc>
              <a:buNone/>
            </a:pPr>
            <a:r>
              <a:rPr lang="en-US" sz="1713" kern="0" spc="-34" dirty="0">
                <a:solidFill>
                  <a:srgbClr val="272525"/>
                </a:solidFill>
                <a:latin typeface="Source Sans Pro" pitchFamily="34" charset="0"/>
                <a:ea typeface="Source Sans Pro" pitchFamily="34" charset="-122"/>
                <a:cs typeface="Source Sans Pro" pitchFamily="34" charset="-120"/>
              </a:rPr>
              <a:t>Marvel at the natural wonder of the world and explore the unique geological formations of this ancient canyon.</a:t>
            </a:r>
            <a:endParaRPr lang="en-US" sz="1713" dirty="0"/>
          </a:p>
        </p:txBody>
      </p:sp>
      <p:pic>
        <p:nvPicPr>
          <p:cNvPr id="11" name="Image 3" descr="preencoded.png"/>
          <p:cNvPicPr>
            <a:picLocks noChangeAspect="1"/>
          </p:cNvPicPr>
          <p:nvPr/>
        </p:nvPicPr>
        <p:blipFill>
          <a:blip r:embed="rId6"/>
          <a:stretch>
            <a:fillRect/>
          </a:stretch>
        </p:blipFill>
        <p:spPr>
          <a:xfrm>
            <a:off x="9153763" y="1714619"/>
            <a:ext cx="3024664" cy="3780830"/>
          </a:xfrm>
          <a:prstGeom prst="rect">
            <a:avLst/>
          </a:prstGeom>
        </p:spPr>
      </p:pic>
      <p:sp>
        <p:nvSpPr>
          <p:cNvPr id="12" name="Text 6"/>
          <p:cNvSpPr/>
          <p:nvPr/>
        </p:nvSpPr>
        <p:spPr>
          <a:xfrm>
            <a:off x="9153763" y="5767388"/>
            <a:ext cx="2719507" cy="339923"/>
          </a:xfrm>
          <a:prstGeom prst="rect">
            <a:avLst/>
          </a:prstGeom>
          <a:noFill/>
          <a:ln/>
        </p:spPr>
        <p:txBody>
          <a:bodyPr wrap="none" rtlCol="0" anchor="t"/>
          <a:lstStyle/>
          <a:p>
            <a:pPr marL="0" indent="0" algn="l">
              <a:lnSpc>
                <a:spcPts val="2677"/>
              </a:lnSpc>
              <a:buNone/>
            </a:pPr>
            <a:r>
              <a:rPr lang="en-US" sz="2141" b="1" kern="0" spc="-43" dirty="0">
                <a:solidFill>
                  <a:srgbClr val="272525"/>
                </a:solidFill>
                <a:latin typeface="adonis-web" pitchFamily="34" charset="0"/>
                <a:ea typeface="adonis-web" pitchFamily="34" charset="-122"/>
                <a:cs typeface="adonis-web" pitchFamily="34" charset="-120"/>
              </a:rPr>
              <a:t>Machu Picchu, Peru</a:t>
            </a:r>
            <a:endParaRPr lang="en-US" sz="2141" dirty="0"/>
          </a:p>
        </p:txBody>
      </p:sp>
      <p:sp>
        <p:nvSpPr>
          <p:cNvPr id="13" name="Text 7"/>
          <p:cNvSpPr/>
          <p:nvPr/>
        </p:nvSpPr>
        <p:spPr>
          <a:xfrm>
            <a:off x="9153763" y="6237803"/>
            <a:ext cx="3024664" cy="1392079"/>
          </a:xfrm>
          <a:prstGeom prst="rect">
            <a:avLst/>
          </a:prstGeom>
          <a:noFill/>
          <a:ln/>
        </p:spPr>
        <p:txBody>
          <a:bodyPr wrap="square" rtlCol="0" anchor="t"/>
          <a:lstStyle/>
          <a:p>
            <a:pPr marL="0" indent="0" algn="l">
              <a:lnSpc>
                <a:spcPts val="2741"/>
              </a:lnSpc>
              <a:buNone/>
            </a:pPr>
            <a:r>
              <a:rPr lang="en-US" sz="1713" kern="0" spc="-34" dirty="0">
                <a:solidFill>
                  <a:srgbClr val="272525"/>
                </a:solidFill>
                <a:latin typeface="Source Sans Pro" pitchFamily="34" charset="0"/>
                <a:ea typeface="Source Sans Pro" pitchFamily="34" charset="-122"/>
                <a:cs typeface="Source Sans Pro" pitchFamily="34" charset="-120"/>
              </a:rPr>
              <a:t>Embark on a journey to the mystical Incan citadel, nestled amidst breathtaking Andean landscapes.</a:t>
            </a:r>
            <a:endParaRPr lang="en-US" sz="171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822013"/>
            <a:ext cx="5554980"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Types of Tourism</a:t>
            </a:r>
            <a:endParaRPr lang="en-US" sz="4374" dirty="0"/>
          </a:p>
        </p:txBody>
      </p:sp>
      <p:pic>
        <p:nvPicPr>
          <p:cNvPr id="5" name="Image 1" descr="preencoded.png"/>
          <p:cNvPicPr>
            <a:picLocks noChangeAspect="1"/>
          </p:cNvPicPr>
          <p:nvPr/>
        </p:nvPicPr>
        <p:blipFill>
          <a:blip r:embed="rId4"/>
          <a:stretch>
            <a:fillRect/>
          </a:stretch>
        </p:blipFill>
        <p:spPr>
          <a:xfrm>
            <a:off x="924640" y="2939652"/>
            <a:ext cx="3667125" cy="2870835"/>
          </a:xfrm>
          <a:prstGeom prst="rect">
            <a:avLst/>
          </a:prstGeom>
        </p:spPr>
      </p:pic>
      <p:pic>
        <p:nvPicPr>
          <p:cNvPr id="6" name="Image 2" descr="preencoded.png"/>
          <p:cNvPicPr>
            <a:picLocks noChangeAspect="1"/>
          </p:cNvPicPr>
          <p:nvPr/>
        </p:nvPicPr>
        <p:blipFill>
          <a:blip r:embed="rId5"/>
          <a:stretch>
            <a:fillRect/>
          </a:stretch>
        </p:blipFill>
        <p:spPr>
          <a:xfrm>
            <a:off x="4709160" y="2992755"/>
            <a:ext cx="3939064" cy="2817732"/>
          </a:xfrm>
          <a:prstGeom prst="rect">
            <a:avLst/>
          </a:prstGeom>
        </p:spPr>
      </p:pic>
      <p:pic>
        <p:nvPicPr>
          <p:cNvPr id="7" name="Image 3" descr="preencoded.png"/>
          <p:cNvPicPr>
            <a:picLocks noChangeAspect="1"/>
          </p:cNvPicPr>
          <p:nvPr/>
        </p:nvPicPr>
        <p:blipFill>
          <a:blip r:embed="rId6"/>
          <a:stretch>
            <a:fillRect/>
          </a:stretch>
        </p:blipFill>
        <p:spPr>
          <a:xfrm>
            <a:off x="8825864" y="2992754"/>
            <a:ext cx="3667125" cy="2870835"/>
          </a:xfrm>
          <a:prstGeom prst="rect">
            <a:avLst/>
          </a:prstGeom>
        </p:spPr>
      </p:pic>
      <p:sp>
        <p:nvSpPr>
          <p:cNvPr id="8" name="Text 2"/>
          <p:cNvSpPr/>
          <p:nvPr/>
        </p:nvSpPr>
        <p:spPr>
          <a:xfrm>
            <a:off x="1543051" y="6052066"/>
            <a:ext cx="10738842"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Adventure Tourism                                                                 Eco-Tourism                                                                       Cultural Tourism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458516"/>
            <a:ext cx="5554980"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Planning a Trip</a:t>
            </a:r>
            <a:endParaRPr lang="en-US" sz="4374" dirty="0"/>
          </a:p>
        </p:txBody>
      </p:sp>
      <p:sp>
        <p:nvSpPr>
          <p:cNvPr id="6" name="Shape 2"/>
          <p:cNvSpPr/>
          <p:nvPr/>
        </p:nvSpPr>
        <p:spPr>
          <a:xfrm>
            <a:off x="1144310" y="2486144"/>
            <a:ext cx="44410" cy="4284821"/>
          </a:xfrm>
          <a:prstGeom prst="roundRect">
            <a:avLst>
              <a:gd name="adj" fmla="val 225151"/>
            </a:avLst>
          </a:prstGeom>
          <a:solidFill>
            <a:srgbClr val="D6BADD"/>
          </a:solidFill>
          <a:ln/>
        </p:spPr>
      </p:sp>
      <p:sp>
        <p:nvSpPr>
          <p:cNvPr id="7" name="Shape 3"/>
          <p:cNvSpPr/>
          <p:nvPr/>
        </p:nvSpPr>
        <p:spPr>
          <a:xfrm>
            <a:off x="1416427" y="2887444"/>
            <a:ext cx="777597" cy="44410"/>
          </a:xfrm>
          <a:prstGeom prst="roundRect">
            <a:avLst>
              <a:gd name="adj" fmla="val 225151"/>
            </a:avLst>
          </a:prstGeom>
          <a:solidFill>
            <a:srgbClr val="D6BADD"/>
          </a:solidFill>
          <a:ln/>
        </p:spPr>
      </p:sp>
      <p:sp>
        <p:nvSpPr>
          <p:cNvPr id="8" name="Shape 4"/>
          <p:cNvSpPr/>
          <p:nvPr/>
        </p:nvSpPr>
        <p:spPr>
          <a:xfrm>
            <a:off x="916484" y="2659737"/>
            <a:ext cx="499943" cy="499943"/>
          </a:xfrm>
          <a:prstGeom prst="roundRect">
            <a:avLst>
              <a:gd name="adj" fmla="val 20000"/>
            </a:avLst>
          </a:prstGeom>
          <a:solidFill>
            <a:srgbClr val="F0D4F7"/>
          </a:solidFill>
          <a:ln w="7620">
            <a:solidFill>
              <a:srgbClr val="D6BADD"/>
            </a:solidFill>
            <a:prstDash val="solid"/>
          </a:ln>
        </p:spPr>
      </p:sp>
      <p:sp>
        <p:nvSpPr>
          <p:cNvPr id="9" name="Text 5"/>
          <p:cNvSpPr/>
          <p:nvPr/>
        </p:nvSpPr>
        <p:spPr>
          <a:xfrm>
            <a:off x="1074956" y="2701409"/>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2388513" y="2708315"/>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Destination Selection</a:t>
            </a:r>
            <a:endParaRPr lang="en-US" sz="2187" dirty="0"/>
          </a:p>
        </p:txBody>
      </p:sp>
      <p:sp>
        <p:nvSpPr>
          <p:cNvPr id="11" name="Text 7"/>
          <p:cNvSpPr/>
          <p:nvPr/>
        </p:nvSpPr>
        <p:spPr>
          <a:xfrm>
            <a:off x="2388513" y="3188732"/>
            <a:ext cx="7751088"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Research and choose the ideal location based on interests and preferences.</a:t>
            </a:r>
            <a:endParaRPr lang="en-US" sz="1750" dirty="0"/>
          </a:p>
        </p:txBody>
      </p:sp>
      <p:sp>
        <p:nvSpPr>
          <p:cNvPr id="12" name="Shape 8"/>
          <p:cNvSpPr/>
          <p:nvPr/>
        </p:nvSpPr>
        <p:spPr>
          <a:xfrm>
            <a:off x="1416427" y="4389775"/>
            <a:ext cx="777597" cy="44410"/>
          </a:xfrm>
          <a:prstGeom prst="roundRect">
            <a:avLst>
              <a:gd name="adj" fmla="val 225151"/>
            </a:avLst>
          </a:prstGeom>
          <a:solidFill>
            <a:srgbClr val="D6BADD"/>
          </a:solidFill>
          <a:ln/>
        </p:spPr>
      </p:sp>
      <p:sp>
        <p:nvSpPr>
          <p:cNvPr id="13" name="Shape 9"/>
          <p:cNvSpPr/>
          <p:nvPr/>
        </p:nvSpPr>
        <p:spPr>
          <a:xfrm>
            <a:off x="916484" y="4162068"/>
            <a:ext cx="499943" cy="499943"/>
          </a:xfrm>
          <a:prstGeom prst="roundRect">
            <a:avLst>
              <a:gd name="adj" fmla="val 20000"/>
            </a:avLst>
          </a:prstGeom>
          <a:solidFill>
            <a:srgbClr val="F0D4F7"/>
          </a:solidFill>
          <a:ln w="7620">
            <a:solidFill>
              <a:srgbClr val="D6BADD"/>
            </a:solidFill>
            <a:prstDash val="solid"/>
          </a:ln>
        </p:spPr>
      </p:sp>
      <p:sp>
        <p:nvSpPr>
          <p:cNvPr id="14" name="Text 10"/>
          <p:cNvSpPr/>
          <p:nvPr/>
        </p:nvSpPr>
        <p:spPr>
          <a:xfrm>
            <a:off x="1074956" y="4203740"/>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2388513" y="4210645"/>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Itinerary Planning</a:t>
            </a:r>
            <a:endParaRPr lang="en-US" sz="2187" dirty="0"/>
          </a:p>
        </p:txBody>
      </p:sp>
      <p:sp>
        <p:nvSpPr>
          <p:cNvPr id="16" name="Text 12"/>
          <p:cNvSpPr/>
          <p:nvPr/>
        </p:nvSpPr>
        <p:spPr>
          <a:xfrm>
            <a:off x="2388513" y="4691063"/>
            <a:ext cx="7751088"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Create a detailed itinerary including activities, attractions, and approximate schedules.</a:t>
            </a:r>
            <a:endParaRPr lang="en-US" sz="1750" dirty="0"/>
          </a:p>
        </p:txBody>
      </p:sp>
      <p:sp>
        <p:nvSpPr>
          <p:cNvPr id="17" name="Shape 13"/>
          <p:cNvSpPr/>
          <p:nvPr/>
        </p:nvSpPr>
        <p:spPr>
          <a:xfrm>
            <a:off x="1416427" y="5892105"/>
            <a:ext cx="777597" cy="44410"/>
          </a:xfrm>
          <a:prstGeom prst="roundRect">
            <a:avLst>
              <a:gd name="adj" fmla="val 225151"/>
            </a:avLst>
          </a:prstGeom>
          <a:solidFill>
            <a:srgbClr val="D6BADD"/>
          </a:solidFill>
          <a:ln/>
        </p:spPr>
      </p:sp>
      <p:sp>
        <p:nvSpPr>
          <p:cNvPr id="18" name="Shape 14"/>
          <p:cNvSpPr/>
          <p:nvPr/>
        </p:nvSpPr>
        <p:spPr>
          <a:xfrm>
            <a:off x="916484" y="5664398"/>
            <a:ext cx="499943" cy="499943"/>
          </a:xfrm>
          <a:prstGeom prst="roundRect">
            <a:avLst>
              <a:gd name="adj" fmla="val 20000"/>
            </a:avLst>
          </a:prstGeom>
          <a:solidFill>
            <a:srgbClr val="F0D4F7"/>
          </a:solidFill>
          <a:ln w="7620">
            <a:solidFill>
              <a:srgbClr val="D6BADD"/>
            </a:solidFill>
            <a:prstDash val="solid"/>
          </a:ln>
        </p:spPr>
      </p:sp>
      <p:sp>
        <p:nvSpPr>
          <p:cNvPr id="19" name="Text 15"/>
          <p:cNvSpPr/>
          <p:nvPr/>
        </p:nvSpPr>
        <p:spPr>
          <a:xfrm>
            <a:off x="1074956" y="5706070"/>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2388513" y="5712976"/>
            <a:ext cx="2887623"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Accommodation Booking</a:t>
            </a:r>
            <a:endParaRPr lang="en-US" sz="2187" dirty="0"/>
          </a:p>
        </p:txBody>
      </p:sp>
      <p:sp>
        <p:nvSpPr>
          <p:cNvPr id="21" name="Text 17"/>
          <p:cNvSpPr/>
          <p:nvPr/>
        </p:nvSpPr>
        <p:spPr>
          <a:xfrm>
            <a:off x="2388513" y="6193393"/>
            <a:ext cx="7751088"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Secure suitable accommodation based on budget, location, and amenities.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65227"/>
            <a:ext cx="5554980"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Transportation options</a:t>
            </a:r>
            <a:endParaRPr lang="en-US" sz="4374" dirty="0"/>
          </a:p>
        </p:txBody>
      </p:sp>
      <p:sp>
        <p:nvSpPr>
          <p:cNvPr id="6" name="Text 2"/>
          <p:cNvSpPr/>
          <p:nvPr/>
        </p:nvSpPr>
        <p:spPr>
          <a:xfrm>
            <a:off x="833199" y="3792855"/>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When it comes to traveling, there are various transportation options available, from modern high-speed trains with spacious, comfortable seating to convenient public buses and trams that offer affordable city travel.</a:t>
            </a:r>
            <a:endParaRPr lang="en-US" sz="1750" dirty="0"/>
          </a:p>
        </p:txBody>
      </p:sp>
      <p:sp>
        <p:nvSpPr>
          <p:cNvPr id="7" name="Text 3"/>
          <p:cNvSpPr/>
          <p:nvPr/>
        </p:nvSpPr>
        <p:spPr>
          <a:xfrm>
            <a:off x="833199" y="5108972"/>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87466"/>
            <a:ext cx="5582007"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Accommodation choices</a:t>
            </a:r>
            <a:endParaRPr lang="en-US" sz="4374" dirty="0"/>
          </a:p>
        </p:txBody>
      </p:sp>
      <p:sp>
        <p:nvSpPr>
          <p:cNvPr id="6" name="Text 2"/>
          <p:cNvSpPr/>
          <p:nvPr/>
        </p:nvSpPr>
        <p:spPr>
          <a:xfrm>
            <a:off x="833199" y="3615095"/>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When it comes to accommodations, travelers have a plethora of options ranging from luxurious hotels to cozy bed and breakfasts. Each type of lodging offers a unique experience, whether it's the pampering of a resort or the charm of a boutique hotel.</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098715"/>
            <a:ext cx="7477601" cy="1388745"/>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Travel Tips and Safety Precautions</a:t>
            </a:r>
            <a:endParaRPr lang="en-US" sz="4374" dirty="0"/>
          </a:p>
        </p:txBody>
      </p:sp>
      <p:sp>
        <p:nvSpPr>
          <p:cNvPr id="6" name="Text 2"/>
          <p:cNvSpPr/>
          <p:nvPr/>
        </p:nvSpPr>
        <p:spPr>
          <a:xfrm>
            <a:off x="6675001" y="3820716"/>
            <a:ext cx="7122200"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Pack Light:</a:t>
            </a:r>
            <a:r>
              <a:rPr lang="en-US" sz="1750" kern="0" spc="-35" dirty="0">
                <a:solidFill>
                  <a:srgbClr val="272525"/>
                </a:solidFill>
                <a:latin typeface="Source Sans Pro" pitchFamily="34" charset="0"/>
                <a:ea typeface="Source Sans Pro" pitchFamily="34" charset="-122"/>
                <a:cs typeface="Source Sans Pro" pitchFamily="34" charset="-120"/>
              </a:rPr>
              <a:t> Consider the weight restrictions for flights and the amount of walking you may have to do.</a:t>
            </a:r>
            <a:endParaRPr lang="en-US" sz="1750" dirty="0"/>
          </a:p>
        </p:txBody>
      </p:sp>
      <p:sp>
        <p:nvSpPr>
          <p:cNvPr id="7" name="Text 3"/>
          <p:cNvSpPr/>
          <p:nvPr/>
        </p:nvSpPr>
        <p:spPr>
          <a:xfrm>
            <a:off x="6675001" y="4620339"/>
            <a:ext cx="7122200"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Stay Informed:</a:t>
            </a:r>
            <a:r>
              <a:rPr lang="en-US" sz="1750" kern="0" spc="-35" dirty="0">
                <a:solidFill>
                  <a:srgbClr val="272525"/>
                </a:solidFill>
                <a:latin typeface="Source Sans Pro" pitchFamily="34" charset="0"/>
                <a:ea typeface="Source Sans Pro" pitchFamily="34" charset="-122"/>
                <a:cs typeface="Source Sans Pro" pitchFamily="34" charset="-120"/>
              </a:rPr>
              <a:t> Research your destination's safety guidelines and any travel advisories.</a:t>
            </a:r>
            <a:endParaRPr lang="en-US" sz="1750" dirty="0"/>
          </a:p>
        </p:txBody>
      </p:sp>
      <p:sp>
        <p:nvSpPr>
          <p:cNvPr id="8" name="Text 4"/>
          <p:cNvSpPr/>
          <p:nvPr/>
        </p:nvSpPr>
        <p:spPr>
          <a:xfrm>
            <a:off x="6675001" y="5419963"/>
            <a:ext cx="7122200"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Emergency Contacts:</a:t>
            </a:r>
            <a:r>
              <a:rPr lang="en-US" sz="1750" kern="0" spc="-35" dirty="0">
                <a:solidFill>
                  <a:srgbClr val="272525"/>
                </a:solidFill>
                <a:latin typeface="Source Sans Pro" pitchFamily="34" charset="0"/>
                <a:ea typeface="Source Sans Pro" pitchFamily="34" charset="-122"/>
                <a:cs typeface="Source Sans Pro" pitchFamily="34" charset="-120"/>
              </a:rPr>
              <a:t> Keep a list of emergency numbers for the country you are visiting on hand.</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81870"/>
            <a:ext cx="7477601" cy="1666399"/>
          </a:xfrm>
          <a:prstGeom prst="rect">
            <a:avLst/>
          </a:prstGeom>
          <a:noFill/>
          <a:ln/>
        </p:spPr>
        <p:txBody>
          <a:bodyPr wrap="squar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Journey to the Center of Earth</a:t>
            </a:r>
            <a:endParaRPr lang="en-US" sz="5249" dirty="0"/>
          </a:p>
        </p:txBody>
      </p:sp>
      <p:sp>
        <p:nvSpPr>
          <p:cNvPr id="6" name="Text 2"/>
          <p:cNvSpPr/>
          <p:nvPr/>
        </p:nvSpPr>
        <p:spPr>
          <a:xfrm>
            <a:off x="833199" y="4581525"/>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Embark on a mystical journey to the earth's core, where ancient secrets and untold wonders await beneath the surface. Explore the mysterious depths of the planet, filled with glowing crystals, underground rivers, and otherworldly landscapes.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2348389" y="228601"/>
            <a:ext cx="5554980" cy="909995"/>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Road Trip Adventures</a:t>
            </a:r>
            <a:endParaRPr lang="en-US" sz="4374" dirty="0"/>
          </a:p>
        </p:txBody>
      </p:sp>
      <p:sp>
        <p:nvSpPr>
          <p:cNvPr id="5" name="Text 2"/>
          <p:cNvSpPr/>
          <p:nvPr/>
        </p:nvSpPr>
        <p:spPr>
          <a:xfrm>
            <a:off x="960120" y="1004888"/>
            <a:ext cx="13304519" cy="6219823"/>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"Embarking on Epic Journeys by Land“</a:t>
            </a:r>
          </a:p>
          <a:p>
            <a:pPr marL="0" indent="0">
              <a:lnSpc>
                <a:spcPts val="2799"/>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                         Personal Growth                                                                          Cultural Environment                                                                       Stress Relief</a:t>
            </a:r>
          </a:p>
          <a:p>
            <a:pPr marL="0" indent="0">
              <a:lnSpc>
                <a:spcPts val="2799"/>
              </a:lnSpc>
              <a:buNone/>
            </a:pPr>
            <a:endParaRPr lang="en-US" sz="1750" dirty="0"/>
          </a:p>
        </p:txBody>
      </p:sp>
      <p:pic>
        <p:nvPicPr>
          <p:cNvPr id="8" name="Picture 7">
            <a:extLst>
              <a:ext uri="{FF2B5EF4-FFF2-40B4-BE49-F238E27FC236}">
                <a16:creationId xmlns:a16="http://schemas.microsoft.com/office/drawing/2014/main" id="{22DC33EE-392F-B6B2-B8BB-1C7C5B2E22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5350" y="2600759"/>
            <a:ext cx="3970020" cy="2857651"/>
          </a:xfrm>
          <a:prstGeom prst="rect">
            <a:avLst/>
          </a:prstGeom>
        </p:spPr>
      </p:pic>
      <p:pic>
        <p:nvPicPr>
          <p:cNvPr id="11" name="Picture 10">
            <a:extLst>
              <a:ext uri="{FF2B5EF4-FFF2-40B4-BE49-F238E27FC236}">
                <a16:creationId xmlns:a16="http://schemas.microsoft.com/office/drawing/2014/main" id="{97D4257F-E71B-5F62-7081-4FA9F661ECB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219700" y="2600758"/>
            <a:ext cx="4191000" cy="2857651"/>
          </a:xfrm>
          <a:prstGeom prst="rect">
            <a:avLst/>
          </a:prstGeom>
        </p:spPr>
      </p:pic>
      <p:pic>
        <p:nvPicPr>
          <p:cNvPr id="14" name="Picture 13">
            <a:extLst>
              <a:ext uri="{FF2B5EF4-FFF2-40B4-BE49-F238E27FC236}">
                <a16:creationId xmlns:a16="http://schemas.microsoft.com/office/drawing/2014/main" id="{8E5D5E45-50E7-3BF4-4CD5-72636329B39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951719" y="2600759"/>
            <a:ext cx="3718559" cy="28576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604</Words>
  <Application>Microsoft Office PowerPoint</Application>
  <PresentationFormat>Custom</PresentationFormat>
  <Paragraphs>70</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adonis-web</vt:lpstr>
      <vt:lpstr>Arial</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SHARMILA BOTCHA</cp:lastModifiedBy>
  <cp:revision>2</cp:revision>
  <dcterms:created xsi:type="dcterms:W3CDTF">2024-03-21T18:29:33Z</dcterms:created>
  <dcterms:modified xsi:type="dcterms:W3CDTF">2024-03-21T18:47:09Z</dcterms:modified>
</cp:coreProperties>
</file>